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10287000" cy="18288000"/>
  <p:embeddedFontLst>
    <p:embeddedFont>
      <p:font typeface="Do Hyeon"/>
      <p:regular r:id="rId21"/>
    </p:embeddedFont>
    <p:embeddedFont>
      <p:font typeface="Libre Baskerville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ibreBaskerville-regular.fntdata"/><Relationship Id="rId10" Type="http://schemas.openxmlformats.org/officeDocument/2006/relationships/slide" Target="slides/slide5.xml"/><Relationship Id="rId21" Type="http://schemas.openxmlformats.org/officeDocument/2006/relationships/font" Target="fonts/DoHyeon-regular.fntdata"/><Relationship Id="rId13" Type="http://schemas.openxmlformats.org/officeDocument/2006/relationships/slide" Target="slides/slide8.xml"/><Relationship Id="rId24" Type="http://schemas.openxmlformats.org/officeDocument/2006/relationships/font" Target="fonts/LibreBaskerville-italic.fntdata"/><Relationship Id="rId12" Type="http://schemas.openxmlformats.org/officeDocument/2006/relationships/slide" Target="slides/slide7.xml"/><Relationship Id="rId23" Type="http://schemas.openxmlformats.org/officeDocument/2006/relationships/font" Target="fonts/LibreBaskervill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d4d40549d_6_2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0d4d40549d_6_24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d4d40549d_6_2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d4d40549d_6_2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d4d40549d_4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0d4d40549d_4_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d4d40549d_6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d4d40549d_6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d4d40549d_6_1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0d4d40549d_6_17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d4d40549d_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0d4d40549d_6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d4d40549d_6_19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0d4d40549d_6_19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d4d40549d_6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d4d40549d_6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o Hyeon"/>
              <a:buNone/>
              <a:defRPr i="0" sz="4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1" Type="http://schemas.openxmlformats.org/officeDocument/2006/relationships/image" Target="../media/image4.png"/><Relationship Id="rId10" Type="http://schemas.openxmlformats.org/officeDocument/2006/relationships/image" Target="../media/image22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BE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19086" l="19508" r="34404" t="17397"/>
          <a:stretch/>
        </p:blipFill>
        <p:spPr>
          <a:xfrm>
            <a:off x="5833349" y="338600"/>
            <a:ext cx="13096026" cy="100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7400825" y="1660750"/>
            <a:ext cx="11012700" cy="71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8033" y="1173420"/>
            <a:ext cx="14208279" cy="79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798975" y="3429000"/>
            <a:ext cx="5403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식단관리</a:t>
            </a:r>
            <a:endParaRPr sz="8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어플리케이션 </a:t>
            </a:r>
            <a:endParaRPr sz="8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98976" y="8356752"/>
            <a:ext cx="564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2C33C"/>
                </a:solidFill>
                <a:latin typeface="Do Hyeon"/>
                <a:ea typeface="Do Hyeon"/>
                <a:cs typeface="Do Hyeon"/>
                <a:sym typeface="Do Hyeon"/>
              </a:rPr>
              <a:t>2조 송채령,성모화,최은미</a:t>
            </a:r>
            <a:endParaRPr sz="2200">
              <a:solidFill>
                <a:srgbClr val="F2C33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628571" y="6601806"/>
            <a:ext cx="3114286" cy="399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EBE7"/>
                </a:solidFill>
                <a:latin typeface="Arial"/>
                <a:ea typeface="Arial"/>
                <a:cs typeface="Arial"/>
                <a:sym typeface="Arial"/>
              </a:rPr>
              <a:t>SHOPPING MALL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768275" y="6912350"/>
            <a:ext cx="204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eat eggs while on a diet and become light as if flying in the sky.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350" y="2861775"/>
            <a:ext cx="2327601" cy="232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3"/>
          <p:cNvGrpSpPr/>
          <p:nvPr/>
        </p:nvGrpSpPr>
        <p:grpSpPr>
          <a:xfrm>
            <a:off x="12821125" y="2565700"/>
            <a:ext cx="753300" cy="143700"/>
            <a:chOff x="12363925" y="2641900"/>
            <a:chExt cx="753300" cy="143700"/>
          </a:xfrm>
        </p:grpSpPr>
        <p:sp>
          <p:nvSpPr>
            <p:cNvPr id="93" name="Google Shape;93;p13"/>
            <p:cNvSpPr/>
            <p:nvPr/>
          </p:nvSpPr>
          <p:spPr>
            <a:xfrm>
              <a:off x="12363925" y="2641900"/>
              <a:ext cx="143700" cy="143700"/>
            </a:xfrm>
            <a:prstGeom prst="rect">
              <a:avLst/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668725" y="2641900"/>
              <a:ext cx="143700" cy="14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973525" y="2641900"/>
              <a:ext cx="143700" cy="14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3"/>
          <p:cNvSpPr txBox="1"/>
          <p:nvPr/>
        </p:nvSpPr>
        <p:spPr>
          <a:xfrm>
            <a:off x="12182050" y="2785575"/>
            <a:ext cx="195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BB324"/>
                </a:solidFill>
              </a:rPr>
              <a:t>Diet control Application.</a:t>
            </a:r>
            <a:endParaRPr sz="1300">
              <a:solidFill>
                <a:srgbClr val="FBB324"/>
              </a:solidFill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7950" y="3788150"/>
            <a:ext cx="2413482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82075" y="3818850"/>
            <a:ext cx="2413482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76200" y="3877600"/>
            <a:ext cx="2413482" cy="3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12266975" y="6866850"/>
            <a:ext cx="195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Avocados have lower sugar content than other fruits and are rich in dietary fiber and single unsaturated fat.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5587325" y="6943050"/>
            <a:ext cx="195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Eating sweet potatoes is suitable for dieting because blood sugar levels go up little by little.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" y="0"/>
            <a:ext cx="3194739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3790826" y="3698345"/>
            <a:ext cx="12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900" y="5225187"/>
            <a:ext cx="1876621" cy="1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4218431" y="4443838"/>
            <a:ext cx="824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건강코치와 멤버들과 </a:t>
            </a:r>
            <a:endParaRPr sz="2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소통하며 건강관리</a:t>
            </a:r>
            <a:endParaRPr sz="2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6671624" y="3694638"/>
            <a:ext cx="53034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장점 (커뮤니티 기능, 검색 기능)</a:t>
            </a:r>
            <a:endParaRPr sz="3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-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사람들과 대화하고 응원할 수 있어, 동기부여와 운동에대한 열정이 생김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-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검색기능으로 음식의 칼로리를 알 수 있어 식단관리하기 편리함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-914400" y="2286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03 시장분석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414075" y="492600"/>
            <a:ext cx="284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01.경쟁어플분석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눔(Noom)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12355325" y="3691213"/>
            <a:ext cx="53034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E4D31"/>
                </a:solidFill>
                <a:latin typeface="Do Hyeon"/>
                <a:ea typeface="Do Hyeon"/>
                <a:cs typeface="Do Hyeon"/>
                <a:sym typeface="Do Hyeon"/>
              </a:rPr>
              <a:t>단점 (레이아웃, 알람 기능)</a:t>
            </a:r>
            <a:endParaRPr sz="3000">
              <a:solidFill>
                <a:srgbClr val="DE4D3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-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전체적인 레이아웃이 심플하게 되어 사용하기 쉬워보이나, 반대로 심심하고 단조로워보인다는 느낌을 줌</a:t>
            </a:r>
            <a:b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</a:b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-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알람기능이 없어, 제 시각에 식사하는 걸 까먹음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4248550" y="38117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눔(Noom)</a:t>
            </a:r>
            <a:endParaRPr sz="23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6891">
            <a:off x="122726" y="7426719"/>
            <a:ext cx="2969998" cy="29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" y="0"/>
            <a:ext cx="3194739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3790826" y="3698345"/>
            <a:ext cx="12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218431" y="4443838"/>
            <a:ext cx="824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식단, 운동, </a:t>
            </a:r>
            <a:endParaRPr sz="2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신체 기록어플</a:t>
            </a:r>
            <a:endParaRPr sz="2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671624" y="3694638"/>
            <a:ext cx="53034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장점 (캘린더 기능, 그룹 기능)</a:t>
            </a:r>
            <a:endParaRPr sz="3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rtl="0" algn="l"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Do Hyeon"/>
              <a:buChar char="-"/>
            </a:pPr>
            <a: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캘린더 기능으로 달에대한 기록을 한 번에 볼 수 있어서 좋음</a:t>
            </a:r>
            <a:b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</a:br>
            <a:endParaRPr sz="2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Do Hyeon"/>
              <a:buChar char="-"/>
            </a:pPr>
            <a: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대체적으로 심플해서 보기 편리하고, 사용하기 쉬움</a:t>
            </a:r>
            <a:b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</a:br>
            <a:endParaRPr sz="2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Do Hyeon"/>
              <a:buChar char="-"/>
            </a:pPr>
            <a: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친구들과 함께 운동챌린지를 도전할 수 있어서 재미있고,  동기부여가됨</a:t>
            </a:r>
            <a:b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</a:br>
            <a:endParaRPr sz="2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Do Hyeon"/>
              <a:buChar char="-"/>
            </a:pPr>
            <a:r>
              <a:rPr lang="en-US" sz="2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하루 식사기록을 한 번에 볼 수 있어서 편리함</a:t>
            </a:r>
            <a:endParaRPr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3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-914400" y="2286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03 시장분석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414075" y="492600"/>
            <a:ext cx="284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01.경쟁어플분석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눔(Noom)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12355325" y="3691213"/>
            <a:ext cx="53034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E4D31"/>
                </a:solidFill>
                <a:latin typeface="Do Hyeon"/>
                <a:ea typeface="Do Hyeon"/>
                <a:cs typeface="Do Hyeon"/>
                <a:sym typeface="Do Hyeon"/>
              </a:rPr>
              <a:t>단점 (칼로리 측정 기능)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-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먹은 음식의 칼로리를 알 수 없어서 불편함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500"/>
              </a:spcAft>
              <a:buNone/>
            </a:pPr>
            <a:r>
              <a:t/>
            </a:r>
            <a:endParaRPr sz="3000">
              <a:solidFill>
                <a:srgbClr val="DE4D3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4248550" y="38117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51C75"/>
                </a:solidFill>
                <a:latin typeface="Do Hyeon"/>
                <a:ea typeface="Do Hyeon"/>
                <a:cs typeface="Do Hyeon"/>
                <a:sym typeface="Do Hyeon"/>
              </a:rPr>
              <a:t>밀리그램</a:t>
            </a:r>
            <a:endParaRPr sz="23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375" y="5225175"/>
            <a:ext cx="2340625" cy="22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6891">
            <a:off x="122726" y="7426719"/>
            <a:ext cx="2969998" cy="29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425818" y="-8449069"/>
            <a:ext cx="1426464" cy="1832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/>
        </p:nvSpPr>
        <p:spPr>
          <a:xfrm>
            <a:off x="990576" y="627170"/>
            <a:ext cx="127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7121200" y="3012425"/>
            <a:ext cx="3680100" cy="3680100"/>
          </a:xfrm>
          <a:prstGeom prst="diamond">
            <a:avLst/>
          </a:prstGeom>
          <a:solidFill>
            <a:srgbClr val="FBB324"/>
          </a:solidFill>
          <a:ln cap="flat" cmpd="sng" w="9525">
            <a:solidFill>
              <a:srgbClr val="FBB3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8177350" y="4301175"/>
            <a:ext cx="156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Step2</a:t>
            </a:r>
            <a:endParaRPr sz="4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8271850" y="4993975"/>
            <a:ext cx="183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니즈 파악</a:t>
            </a:r>
            <a:endParaRPr sz="2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1353600" y="3012425"/>
            <a:ext cx="3680100" cy="3680100"/>
          </a:xfrm>
          <a:prstGeom prst="diamond">
            <a:avLst/>
          </a:prstGeom>
          <a:solidFill>
            <a:srgbClr val="FBB324"/>
          </a:solidFill>
          <a:ln cap="flat" cmpd="sng" w="9525">
            <a:solidFill>
              <a:srgbClr val="FBB3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2485950" y="4301175"/>
            <a:ext cx="156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Step1</a:t>
            </a:r>
            <a:endParaRPr sz="4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638975" y="4969125"/>
            <a:ext cx="318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보완 수정할 점</a:t>
            </a:r>
            <a:endParaRPr sz="2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738750" y="7671475"/>
            <a:ext cx="68256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200"/>
              <a:buFont typeface="Do Hyeon"/>
              <a:buChar char="○"/>
            </a:pPr>
            <a:r>
              <a:rPr lang="en-US" sz="22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먹</a:t>
            </a: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은 음식의 칼로리를 알 수 없어서 불편함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○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전체적인 레이아웃이 </a:t>
            </a: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심심하고 단조로워보인다는 느낌을 줌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200"/>
              <a:buFont typeface="Do Hyeon"/>
              <a:buChar char="○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알람기능이 없어, 제 시각에 식사하는 걸 까먹음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13449600" y="3012425"/>
            <a:ext cx="3680100" cy="3680100"/>
          </a:xfrm>
          <a:prstGeom prst="diamond">
            <a:avLst/>
          </a:prstGeom>
          <a:solidFill>
            <a:srgbClr val="FBB324"/>
          </a:solidFill>
          <a:ln cap="flat" cmpd="sng" w="9525">
            <a:solidFill>
              <a:srgbClr val="FBB3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4505750" y="4317175"/>
            <a:ext cx="1567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Step3</a:t>
            </a:r>
            <a:endParaRPr sz="4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3734975" y="4945525"/>
            <a:ext cx="318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차별화</a:t>
            </a:r>
            <a:endParaRPr sz="2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7" name="Google Shape;277;p24"/>
          <p:cNvCxnSpPr>
            <a:stCxn id="270" idx="3"/>
            <a:endCxn id="267" idx="1"/>
          </p:cNvCxnSpPr>
          <p:nvPr/>
        </p:nvCxnSpPr>
        <p:spPr>
          <a:xfrm>
            <a:off x="5033700" y="4852475"/>
            <a:ext cx="2087400" cy="0"/>
          </a:xfrm>
          <a:prstGeom prst="straightConnector1">
            <a:avLst/>
          </a:prstGeom>
          <a:noFill/>
          <a:ln cap="flat" cmpd="sng" w="9525">
            <a:solidFill>
              <a:srgbClr val="FBB3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4"/>
          <p:cNvCxnSpPr>
            <a:stCxn id="267" idx="3"/>
            <a:endCxn id="274" idx="1"/>
          </p:cNvCxnSpPr>
          <p:nvPr/>
        </p:nvCxnSpPr>
        <p:spPr>
          <a:xfrm>
            <a:off x="10801300" y="4852475"/>
            <a:ext cx="2648400" cy="0"/>
          </a:xfrm>
          <a:prstGeom prst="straightConnector1">
            <a:avLst/>
          </a:prstGeom>
          <a:noFill/>
          <a:ln cap="flat" cmpd="sng" w="9525">
            <a:solidFill>
              <a:srgbClr val="FBB32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4"/>
          <p:cNvSpPr txBox="1"/>
          <p:nvPr/>
        </p:nvSpPr>
        <p:spPr>
          <a:xfrm>
            <a:off x="10180100" y="7641025"/>
            <a:ext cx="69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●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하루 섭취 칼로리를 지정해둬서 체계적인 식단관리 가능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●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여성이 주요 고객층인 점을 겨냥해, 아이콘을 귀엽게 디자인함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100"/>
              <a:buFont typeface="Do Hyeon"/>
              <a:buChar char="●"/>
            </a:pPr>
            <a:r>
              <a:rPr lang="en-US" sz="21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알람기능을 통해, 제 시각에 식사를 할 수 있도록 도와줌</a:t>
            </a:r>
            <a:endParaRPr sz="21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-914400" y="2286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03 시장분석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109275" y="492600"/>
            <a:ext cx="2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02.전략:차별화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17184829" y="617616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6888">
            <a:off x="13294963" y="-496407"/>
            <a:ext cx="2624526" cy="2624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4"/>
          <p:cNvCxnSpPr/>
          <p:nvPr/>
        </p:nvCxnSpPr>
        <p:spPr>
          <a:xfrm>
            <a:off x="15313450" y="794900"/>
            <a:ext cx="185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BE7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 rot="-5400000">
            <a:off x="-1494152" y="5361276"/>
            <a:ext cx="423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with nanda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1154183" y="5817283"/>
            <a:ext cx="155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04. 어플리케이션 IA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760" y="2130000"/>
            <a:ext cx="5512483" cy="55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/>
        </p:nvSpPr>
        <p:spPr>
          <a:xfrm>
            <a:off x="4819126" y="921450"/>
            <a:ext cx="491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어플리케이션 구성도    </a:t>
            </a:r>
            <a:endParaRPr sz="18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99" name="Google Shape;299;p26"/>
          <p:cNvGrpSpPr/>
          <p:nvPr/>
        </p:nvGrpSpPr>
        <p:grpSpPr>
          <a:xfrm>
            <a:off x="5009650" y="2765495"/>
            <a:ext cx="1304100" cy="472209"/>
            <a:chOff x="4841213" y="2518077"/>
            <a:chExt cx="1304100" cy="510000"/>
          </a:xfrm>
        </p:grpSpPr>
        <p:sp>
          <p:nvSpPr>
            <p:cNvPr id="300" name="Google Shape;300;p26"/>
            <p:cNvSpPr/>
            <p:nvPr/>
          </p:nvSpPr>
          <p:spPr>
            <a:xfrm>
              <a:off x="4841213" y="2518077"/>
              <a:ext cx="1304100" cy="5100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 txBox="1"/>
            <p:nvPr/>
          </p:nvSpPr>
          <p:spPr>
            <a:xfrm>
              <a:off x="4912832" y="2572977"/>
              <a:ext cx="11610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메인페이지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2" name="Google Shape;302;p26"/>
          <p:cNvGrpSpPr/>
          <p:nvPr/>
        </p:nvGrpSpPr>
        <p:grpSpPr>
          <a:xfrm>
            <a:off x="8632120" y="2772862"/>
            <a:ext cx="1833300" cy="472200"/>
            <a:chOff x="8403520" y="2544262"/>
            <a:chExt cx="1833300" cy="472200"/>
          </a:xfrm>
        </p:grpSpPr>
        <p:sp>
          <p:nvSpPr>
            <p:cNvPr id="303" name="Google Shape;303;p26"/>
            <p:cNvSpPr/>
            <p:nvPr/>
          </p:nvSpPr>
          <p:spPr>
            <a:xfrm>
              <a:off x="8403520" y="2544262"/>
              <a:ext cx="1833300" cy="4722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 txBox="1"/>
            <p:nvPr/>
          </p:nvSpPr>
          <p:spPr>
            <a:xfrm>
              <a:off x="8556986" y="2580262"/>
              <a:ext cx="15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로딩화면(어플소개)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5" name="Google Shape;305;p26"/>
          <p:cNvGrpSpPr/>
          <p:nvPr/>
        </p:nvGrpSpPr>
        <p:grpSpPr>
          <a:xfrm>
            <a:off x="15252119" y="7553406"/>
            <a:ext cx="1179162" cy="472127"/>
            <a:chOff x="13887475" y="5219850"/>
            <a:chExt cx="1070700" cy="428700"/>
          </a:xfrm>
        </p:grpSpPr>
        <p:sp>
          <p:nvSpPr>
            <p:cNvPr id="306" name="Google Shape;306;p26"/>
            <p:cNvSpPr/>
            <p:nvPr/>
          </p:nvSpPr>
          <p:spPr>
            <a:xfrm>
              <a:off x="13887475" y="5219850"/>
              <a:ext cx="1070700" cy="4287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 txBox="1"/>
            <p:nvPr/>
          </p:nvSpPr>
          <p:spPr>
            <a:xfrm>
              <a:off x="13987375" y="5234100"/>
              <a:ext cx="912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분석 </a:t>
              </a: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(한달)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8" name="Google Shape;308;p26"/>
          <p:cNvGrpSpPr/>
          <p:nvPr/>
        </p:nvGrpSpPr>
        <p:grpSpPr>
          <a:xfrm>
            <a:off x="5044500" y="3391786"/>
            <a:ext cx="1252800" cy="472107"/>
            <a:chOff x="4876080" y="3220725"/>
            <a:chExt cx="1252800" cy="510000"/>
          </a:xfrm>
        </p:grpSpPr>
        <p:sp>
          <p:nvSpPr>
            <p:cNvPr id="309" name="Google Shape;309;p26"/>
            <p:cNvSpPr/>
            <p:nvPr/>
          </p:nvSpPr>
          <p:spPr>
            <a:xfrm>
              <a:off x="4876080" y="3220725"/>
              <a:ext cx="1252800" cy="5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BB3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 txBox="1"/>
            <p:nvPr/>
          </p:nvSpPr>
          <p:spPr>
            <a:xfrm>
              <a:off x="4944880" y="3275618"/>
              <a:ext cx="11154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서브페이지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8632120" y="3497018"/>
            <a:ext cx="1833300" cy="472200"/>
            <a:chOff x="8403520" y="3192218"/>
            <a:chExt cx="1833300" cy="472200"/>
          </a:xfrm>
        </p:grpSpPr>
        <p:sp>
          <p:nvSpPr>
            <p:cNvPr id="312" name="Google Shape;312;p26"/>
            <p:cNvSpPr/>
            <p:nvPr/>
          </p:nvSpPr>
          <p:spPr>
            <a:xfrm>
              <a:off x="8403520" y="3192218"/>
              <a:ext cx="1833300" cy="4722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 txBox="1"/>
            <p:nvPr/>
          </p:nvSpPr>
          <p:spPr>
            <a:xfrm>
              <a:off x="8556986" y="3228218"/>
              <a:ext cx="15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내정보입력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8632120" y="4892562"/>
            <a:ext cx="1833300" cy="472200"/>
            <a:chOff x="8784520" y="4892562"/>
            <a:chExt cx="1833300" cy="472200"/>
          </a:xfrm>
        </p:grpSpPr>
        <p:sp>
          <p:nvSpPr>
            <p:cNvPr id="315" name="Google Shape;315;p26"/>
            <p:cNvSpPr/>
            <p:nvPr/>
          </p:nvSpPr>
          <p:spPr>
            <a:xfrm>
              <a:off x="8784520" y="4892562"/>
              <a:ext cx="1833300" cy="472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BB3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 txBox="1"/>
            <p:nvPr/>
          </p:nvSpPr>
          <p:spPr>
            <a:xfrm>
              <a:off x="8981170" y="4928526"/>
              <a:ext cx="144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다이어트 한줄 명언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17" name="Google Shape;317;p26"/>
          <p:cNvGrpSpPr/>
          <p:nvPr/>
        </p:nvGrpSpPr>
        <p:grpSpPr>
          <a:xfrm>
            <a:off x="8632120" y="5708278"/>
            <a:ext cx="1833300" cy="472200"/>
            <a:chOff x="8403520" y="5327278"/>
            <a:chExt cx="1833300" cy="472200"/>
          </a:xfrm>
        </p:grpSpPr>
        <p:sp>
          <p:nvSpPr>
            <p:cNvPr id="318" name="Google Shape;318;p26"/>
            <p:cNvSpPr/>
            <p:nvPr/>
          </p:nvSpPr>
          <p:spPr>
            <a:xfrm>
              <a:off x="8403520" y="5327278"/>
              <a:ext cx="1833300" cy="4722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 txBox="1"/>
            <p:nvPr/>
          </p:nvSpPr>
          <p:spPr>
            <a:xfrm>
              <a:off x="8556986" y="5363278"/>
              <a:ext cx="15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메인화면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0" name="Google Shape;320;p26"/>
          <p:cNvGrpSpPr/>
          <p:nvPr/>
        </p:nvGrpSpPr>
        <p:grpSpPr>
          <a:xfrm>
            <a:off x="5086348" y="7568925"/>
            <a:ext cx="3009900" cy="472200"/>
            <a:chOff x="4857748" y="7264125"/>
            <a:chExt cx="3009900" cy="472200"/>
          </a:xfrm>
        </p:grpSpPr>
        <p:sp>
          <p:nvSpPr>
            <p:cNvPr id="321" name="Google Shape;321;p26"/>
            <p:cNvSpPr/>
            <p:nvPr/>
          </p:nvSpPr>
          <p:spPr>
            <a:xfrm>
              <a:off x="4857748" y="7264125"/>
              <a:ext cx="3009900" cy="4722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 txBox="1"/>
            <p:nvPr/>
          </p:nvSpPr>
          <p:spPr>
            <a:xfrm>
              <a:off x="5666248" y="7300125"/>
              <a:ext cx="139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운동일지&amp;내몸상태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3" name="Google Shape;323;p26"/>
          <p:cNvGrpSpPr/>
          <p:nvPr/>
        </p:nvGrpSpPr>
        <p:grpSpPr>
          <a:xfrm>
            <a:off x="11035326" y="7553406"/>
            <a:ext cx="1518803" cy="472127"/>
            <a:chOff x="10111875" y="5219850"/>
            <a:chExt cx="1379100" cy="428700"/>
          </a:xfrm>
        </p:grpSpPr>
        <p:sp>
          <p:nvSpPr>
            <p:cNvPr id="324" name="Google Shape;324;p26"/>
            <p:cNvSpPr/>
            <p:nvPr/>
          </p:nvSpPr>
          <p:spPr>
            <a:xfrm>
              <a:off x="10111875" y="5219850"/>
              <a:ext cx="1379100" cy="4287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 txBox="1"/>
            <p:nvPr/>
          </p:nvSpPr>
          <p:spPr>
            <a:xfrm>
              <a:off x="10170975" y="5234100"/>
              <a:ext cx="12609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모아보기 (하루)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6" name="Google Shape;326;p26"/>
          <p:cNvGrpSpPr/>
          <p:nvPr/>
        </p:nvGrpSpPr>
        <p:grpSpPr>
          <a:xfrm>
            <a:off x="13143614" y="7553406"/>
            <a:ext cx="1518803" cy="472127"/>
            <a:chOff x="10111875" y="5219850"/>
            <a:chExt cx="1379100" cy="428700"/>
          </a:xfrm>
        </p:grpSpPr>
        <p:sp>
          <p:nvSpPr>
            <p:cNvPr id="327" name="Google Shape;327;p26"/>
            <p:cNvSpPr/>
            <p:nvPr/>
          </p:nvSpPr>
          <p:spPr>
            <a:xfrm>
              <a:off x="10111875" y="5219850"/>
              <a:ext cx="1379100" cy="4287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 txBox="1"/>
            <p:nvPr/>
          </p:nvSpPr>
          <p:spPr>
            <a:xfrm>
              <a:off x="10170975" y="5234100"/>
              <a:ext cx="12609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모아보기 (한달)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9" name="Google Shape;329;p26"/>
          <p:cNvGrpSpPr/>
          <p:nvPr/>
        </p:nvGrpSpPr>
        <p:grpSpPr>
          <a:xfrm>
            <a:off x="8632357" y="7553462"/>
            <a:ext cx="1833300" cy="472200"/>
            <a:chOff x="8403757" y="7248662"/>
            <a:chExt cx="1833300" cy="472200"/>
          </a:xfrm>
        </p:grpSpPr>
        <p:sp>
          <p:nvSpPr>
            <p:cNvPr id="330" name="Google Shape;330;p26"/>
            <p:cNvSpPr/>
            <p:nvPr/>
          </p:nvSpPr>
          <p:spPr>
            <a:xfrm>
              <a:off x="8403757" y="7248662"/>
              <a:ext cx="1833300" cy="4722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 txBox="1"/>
            <p:nvPr/>
          </p:nvSpPr>
          <p:spPr>
            <a:xfrm>
              <a:off x="8893057" y="7284650"/>
              <a:ext cx="8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식단 일기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32" name="Google Shape;332;p26"/>
          <p:cNvSpPr txBox="1"/>
          <p:nvPr/>
        </p:nvSpPr>
        <p:spPr>
          <a:xfrm>
            <a:off x="8959536" y="8082671"/>
            <a:ext cx="1132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· 식단점수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분류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식사량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식사시간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간단메모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5234322" y="8138869"/>
            <a:ext cx="16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 운동일지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·메모(오늘한 운동)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체중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골격근량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체지방률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·눈바디(사진추가)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6802459" y="8138874"/>
            <a:ext cx="130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 생활기록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·컨디션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취침시간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기상시간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·배변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·생리여부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·간단메모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26"/>
          <p:cNvGrpSpPr/>
          <p:nvPr/>
        </p:nvGrpSpPr>
        <p:grpSpPr>
          <a:xfrm>
            <a:off x="11063044" y="3497018"/>
            <a:ext cx="1439965" cy="472127"/>
            <a:chOff x="8442575" y="2236550"/>
            <a:chExt cx="1664700" cy="428700"/>
          </a:xfrm>
        </p:grpSpPr>
        <p:sp>
          <p:nvSpPr>
            <p:cNvPr id="336" name="Google Shape;336;p26"/>
            <p:cNvSpPr/>
            <p:nvPr/>
          </p:nvSpPr>
          <p:spPr>
            <a:xfrm>
              <a:off x="8442575" y="2236550"/>
              <a:ext cx="1664700" cy="428700"/>
            </a:xfrm>
            <a:prstGeom prst="roundRect">
              <a:avLst>
                <a:gd fmla="val 16667" name="adj"/>
              </a:avLst>
            </a:prstGeom>
            <a:solidFill>
              <a:srgbClr val="FBB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 txBox="1"/>
            <p:nvPr/>
          </p:nvSpPr>
          <p:spPr>
            <a:xfrm>
              <a:off x="8581925" y="2250800"/>
              <a:ext cx="13860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알림기능설정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38" name="Google Shape;338;p26"/>
          <p:cNvGrpSpPr/>
          <p:nvPr/>
        </p:nvGrpSpPr>
        <p:grpSpPr>
          <a:xfrm>
            <a:off x="11078359" y="5708447"/>
            <a:ext cx="946500" cy="472200"/>
            <a:chOff x="11230759" y="5708447"/>
            <a:chExt cx="946500" cy="472200"/>
          </a:xfrm>
        </p:grpSpPr>
        <p:sp>
          <p:nvSpPr>
            <p:cNvPr id="339" name="Google Shape;339;p26"/>
            <p:cNvSpPr/>
            <p:nvPr/>
          </p:nvSpPr>
          <p:spPr>
            <a:xfrm>
              <a:off x="11230759" y="5708447"/>
              <a:ext cx="946500" cy="472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BB3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 txBox="1"/>
            <p:nvPr/>
          </p:nvSpPr>
          <p:spPr>
            <a:xfrm>
              <a:off x="11284900" y="5744450"/>
              <a:ext cx="85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04040"/>
                  </a:solidFill>
                  <a:latin typeface="Do Hyeon"/>
                  <a:ea typeface="Do Hyeon"/>
                  <a:cs typeface="Do Hyeon"/>
                  <a:sym typeface="Do Hyeon"/>
                </a:rPr>
                <a:t>환경설정</a:t>
              </a:r>
              <a:endParaRPr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41" name="Google Shape;341;p26"/>
          <p:cNvSpPr txBox="1"/>
          <p:nvPr/>
        </p:nvSpPr>
        <p:spPr>
          <a:xfrm>
            <a:off x="13250390" y="808269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·캘린더+아이콘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15413533" y="8082699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·그래프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11114355" y="8082699"/>
            <a:ext cx="13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·하루식단 사진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8599751" y="3973500"/>
            <a:ext cx="2359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·이름,프로필 설정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·</a:t>
            </a:r>
            <a:r>
              <a:rPr lang="en-US" sz="1200">
                <a:solidFill>
                  <a:schemeClr val="dk1"/>
                </a:solidFill>
              </a:rPr>
              <a:t>생년월일, 키 ,몸무게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·선호하는 다이어트 속도 선택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11093952" y="6200100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·어플정보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64" y="638"/>
            <a:ext cx="3194739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6"/>
          <p:cNvGrpSpPr/>
          <p:nvPr/>
        </p:nvGrpSpPr>
        <p:grpSpPr>
          <a:xfrm>
            <a:off x="14256775" y="1753475"/>
            <a:ext cx="2310400" cy="472200"/>
            <a:chOff x="15404525" y="3497025"/>
            <a:chExt cx="2310400" cy="472200"/>
          </a:xfrm>
        </p:grpSpPr>
        <p:sp>
          <p:nvSpPr>
            <p:cNvPr id="350" name="Google Shape;350;p26"/>
            <p:cNvSpPr/>
            <p:nvPr/>
          </p:nvSpPr>
          <p:spPr>
            <a:xfrm>
              <a:off x="15404525" y="3497025"/>
              <a:ext cx="1967400" cy="472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5565925" y="3598575"/>
              <a:ext cx="269100" cy="26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 txBox="1"/>
            <p:nvPr/>
          </p:nvSpPr>
          <p:spPr>
            <a:xfrm>
              <a:off x="15823725" y="3533025"/>
              <a:ext cx="189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PRIMARY COLOR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6"/>
          <p:cNvGrpSpPr/>
          <p:nvPr/>
        </p:nvGrpSpPr>
        <p:grpSpPr>
          <a:xfrm>
            <a:off x="14256775" y="2296400"/>
            <a:ext cx="2310400" cy="472200"/>
            <a:chOff x="15404525" y="3497025"/>
            <a:chExt cx="2310400" cy="472200"/>
          </a:xfrm>
        </p:grpSpPr>
        <p:sp>
          <p:nvSpPr>
            <p:cNvPr id="354" name="Google Shape;354;p26"/>
            <p:cNvSpPr/>
            <p:nvPr/>
          </p:nvSpPr>
          <p:spPr>
            <a:xfrm>
              <a:off x="15404525" y="3497025"/>
              <a:ext cx="1967400" cy="472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15565925" y="3598575"/>
              <a:ext cx="269100" cy="26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 txBox="1"/>
            <p:nvPr/>
          </p:nvSpPr>
          <p:spPr>
            <a:xfrm>
              <a:off x="15823725" y="3533025"/>
              <a:ext cx="189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TEXT</a:t>
              </a: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 COLOR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6"/>
          <p:cNvSpPr txBox="1"/>
          <p:nvPr/>
        </p:nvSpPr>
        <p:spPr>
          <a:xfrm>
            <a:off x="14454325" y="2764275"/>
            <a:ext cx="17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나눔고딕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카페24써라운드에어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영문: Happy monkey </a:t>
            </a:r>
            <a:endParaRPr/>
          </a:p>
        </p:txBody>
      </p:sp>
      <p:cxnSp>
        <p:nvCxnSpPr>
          <p:cNvPr id="358" name="Google Shape;358;p26"/>
          <p:cNvCxnSpPr/>
          <p:nvPr/>
        </p:nvCxnSpPr>
        <p:spPr>
          <a:xfrm>
            <a:off x="9548825" y="6381750"/>
            <a:ext cx="0" cy="9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6"/>
          <p:cNvCxnSpPr/>
          <p:nvPr/>
        </p:nvCxnSpPr>
        <p:spPr>
          <a:xfrm>
            <a:off x="6586550" y="6838950"/>
            <a:ext cx="922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6591425" y="6850050"/>
            <a:ext cx="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6"/>
          <p:cNvCxnSpPr/>
          <p:nvPr/>
        </p:nvCxnSpPr>
        <p:spPr>
          <a:xfrm>
            <a:off x="11773025" y="6850050"/>
            <a:ext cx="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6"/>
          <p:cNvCxnSpPr/>
          <p:nvPr/>
        </p:nvCxnSpPr>
        <p:spPr>
          <a:xfrm>
            <a:off x="13830425" y="6850050"/>
            <a:ext cx="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6"/>
          <p:cNvCxnSpPr/>
          <p:nvPr/>
        </p:nvCxnSpPr>
        <p:spPr>
          <a:xfrm>
            <a:off x="15811625" y="6850050"/>
            <a:ext cx="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6"/>
          <p:cNvCxnSpPr/>
          <p:nvPr/>
        </p:nvCxnSpPr>
        <p:spPr>
          <a:xfrm>
            <a:off x="9548770" y="5467378"/>
            <a:ext cx="0" cy="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6"/>
          <p:cNvCxnSpPr/>
          <p:nvPr/>
        </p:nvCxnSpPr>
        <p:spPr>
          <a:xfrm>
            <a:off x="9548770" y="3307741"/>
            <a:ext cx="0" cy="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6"/>
          <p:cNvCxnSpPr/>
          <p:nvPr/>
        </p:nvCxnSpPr>
        <p:spPr>
          <a:xfrm>
            <a:off x="10653725" y="3752850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6"/>
          <p:cNvCxnSpPr/>
          <p:nvPr/>
        </p:nvCxnSpPr>
        <p:spPr>
          <a:xfrm>
            <a:off x="10653725" y="5962650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80935">
            <a:off x="-101778" y="7531676"/>
            <a:ext cx="3113060" cy="311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0" y="1578750"/>
            <a:ext cx="7129500" cy="71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7358100" y="7263025"/>
            <a:ext cx="374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Thank you!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254" y="638"/>
            <a:ext cx="5261407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52" y="8648935"/>
            <a:ext cx="4082540" cy="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7376723" y="2204584"/>
            <a:ext cx="409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어플리케이션 소개</a:t>
            </a:r>
            <a:endParaRPr sz="2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571429" y="9256354"/>
            <a:ext cx="7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0184400" y="2150194"/>
            <a:ext cx="58971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주제 및 컨셉 </a:t>
            </a:r>
            <a:endParaRPr sz="2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이름 및 아이콘</a:t>
            </a:r>
            <a:endParaRPr sz="2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03. 메인컬러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5587" y="3463888"/>
            <a:ext cx="7542406" cy="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5587" y="5208644"/>
            <a:ext cx="7542406" cy="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0984" y="6953400"/>
            <a:ext cx="7542406" cy="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5587" y="8698156"/>
            <a:ext cx="7542406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7388523" y="3888859"/>
            <a:ext cx="409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기획의도, 타겟층</a:t>
            </a:r>
            <a:endParaRPr sz="2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0196197" y="3910686"/>
            <a:ext cx="601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기획의도 </a:t>
            </a:r>
            <a:endParaRPr sz="2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페르소나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7388523" y="5602934"/>
            <a:ext cx="409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시장 분석</a:t>
            </a:r>
            <a:endParaRPr sz="2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0196197" y="5624761"/>
            <a:ext cx="601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경쟁어플 분석</a:t>
            </a:r>
            <a:endParaRPr sz="20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전략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7388523" y="7291140"/>
            <a:ext cx="409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en-US" sz="3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3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어플리케이션 IA</a:t>
            </a:r>
            <a:endParaRPr sz="24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0196197" y="7409123"/>
            <a:ext cx="601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Do Hyeon"/>
              <a:buAutoNum type="arabicPeriod"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구성도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52407" y="-304452"/>
            <a:ext cx="3360356" cy="19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415356" y="396020"/>
            <a:ext cx="181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Contents</a:t>
            </a:r>
            <a:endParaRPr sz="23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89883">
            <a:off x="636925" y="6987812"/>
            <a:ext cx="3360351" cy="33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BE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/>
        </p:nvSpPr>
        <p:spPr>
          <a:xfrm rot="-5400000">
            <a:off x="-1494152" y="5361276"/>
            <a:ext cx="423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with nanda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1154183" y="5817283"/>
            <a:ext cx="155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01. 어플리케이션 소개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1825" y="3076475"/>
            <a:ext cx="2424350" cy="31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" y="0"/>
            <a:ext cx="3194739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4393000" y="5467150"/>
            <a:ext cx="598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식단관리 어플리케이션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5627052" y="3243875"/>
            <a:ext cx="352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주제</a:t>
            </a:r>
            <a:endParaRPr sz="7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-533400" y="1524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 어플리케이션 소개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09275" y="416400"/>
            <a:ext cx="2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01.주제 및 컨셉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2856938" y="32740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컨셉</a:t>
            </a:r>
            <a:endParaRPr sz="7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1856450" y="5467150"/>
            <a:ext cx="5001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쉽게 포기 할 수 있는 다이어트 중 딱딱하지않고 아기자기한 식단관리 어플로 목표치를 달성하기 쉽게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도와주는 식단관리 어플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7547">
            <a:off x="677747" y="8137245"/>
            <a:ext cx="1273558" cy="1648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6"/>
          <p:cNvCxnSpPr/>
          <p:nvPr/>
        </p:nvCxnSpPr>
        <p:spPr>
          <a:xfrm>
            <a:off x="11915250" y="4852125"/>
            <a:ext cx="49371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4919202" y="4852125"/>
            <a:ext cx="49371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32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/>
        </p:nvSpPr>
        <p:spPr>
          <a:xfrm>
            <a:off x="8073825" y="6864063"/>
            <a:ext cx="21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Nanda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400" y="1570438"/>
            <a:ext cx="5274450" cy="5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4008000" y="7854663"/>
            <a:ext cx="1027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계란의 ‘란(난)’과 다이어트의 ‘다’를 합쳐 ‘난다’ 제목을 설정하였고,</a:t>
            </a:r>
            <a:endParaRPr sz="25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난다 라는 동사에 가볍다 라는 의중적 의미를 같이 담아 제목을 설정했습니다.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-457200" y="1524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 어플리케이션 소개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337875" y="416400"/>
            <a:ext cx="2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02.이름 및 아이콘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BE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/>
        </p:nvSpPr>
        <p:spPr>
          <a:xfrm rot="-5400000">
            <a:off x="-1494152" y="5361276"/>
            <a:ext cx="423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with nanda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1154183" y="5817283"/>
            <a:ext cx="155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02. 기획의도, 페르소나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350" y="2856675"/>
            <a:ext cx="2707300" cy="3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50"/>
            <a:ext cx="18321200" cy="14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301125" y="5674400"/>
            <a:ext cx="40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2542927" y="3322800"/>
            <a:ext cx="352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기획의도</a:t>
            </a:r>
            <a:endParaRPr sz="7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2135013" y="33529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타겟층</a:t>
            </a:r>
            <a:endParaRPr sz="70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7184829" y="617616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9"/>
          <p:cNvCxnSpPr/>
          <p:nvPr/>
        </p:nvCxnSpPr>
        <p:spPr>
          <a:xfrm>
            <a:off x="9142050" y="1970800"/>
            <a:ext cx="3900" cy="79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15313450" y="794900"/>
            <a:ext cx="185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/>
          <p:nvPr/>
        </p:nvCxnSpPr>
        <p:spPr>
          <a:xfrm>
            <a:off x="3209200" y="4931050"/>
            <a:ext cx="23085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9"/>
          <p:cNvCxnSpPr/>
          <p:nvPr/>
        </p:nvCxnSpPr>
        <p:spPr>
          <a:xfrm>
            <a:off x="12494750" y="4931050"/>
            <a:ext cx="23085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9"/>
          <p:cNvSpPr txBox="1"/>
          <p:nvPr/>
        </p:nvSpPr>
        <p:spPr>
          <a:xfrm>
            <a:off x="-533400" y="2286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 기획의도, </a:t>
            </a: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타겟층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-119325" y="492600"/>
            <a:ext cx="2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01.기획의도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112350" y="5674400"/>
            <a:ext cx="64008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다이어트 중에 식단관리 어플을 조금더 친숙하고 딱딱하지 않게 느끼고 싶은 사용자들을 위해 기획하였고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지속 가능한 체중 관리와 목표 달성을 위해서 기록은 편하고 쉽게, 매일 들어가서 작성하기 위해 친숙한 분위기로 어플을 기획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0503350" y="5674400"/>
            <a:ext cx="6400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체중에 민감한 20~ 40연령대의 여성들.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건강하게,빠르게,느리게 등 사용자가 각각 원하는 속도에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rgbClr val="737373"/>
                </a:solidFill>
                <a:latin typeface="Do Hyeon"/>
                <a:ea typeface="Do Hyeon"/>
                <a:cs typeface="Do Hyeon"/>
                <a:sym typeface="Do Hyeon"/>
              </a:rPr>
              <a:t>(고객의니즈) 따라 다이어트를 할 수 있게 타겟층 설정</a:t>
            </a:r>
            <a:endParaRPr sz="3000">
              <a:solidFill>
                <a:srgbClr val="7373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4906">
            <a:off x="14160146" y="18872"/>
            <a:ext cx="1198948" cy="155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" y="0"/>
            <a:ext cx="3194739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3566476" y="954767"/>
            <a:ext cx="1278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BB324"/>
                </a:solidFill>
                <a:latin typeface="Do Hyeon"/>
                <a:ea typeface="Do Hyeon"/>
                <a:cs typeface="Do Hyeon"/>
                <a:sym typeface="Do Hyeon"/>
              </a:rPr>
              <a:t>페르소나 정의</a:t>
            </a:r>
            <a:endParaRPr sz="1800">
              <a:solidFill>
                <a:srgbClr val="FBB32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604571" y="1865744"/>
            <a:ext cx="1089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56646F"/>
                </a:solidFill>
                <a:highlight>
                  <a:srgbClr val="FFFFFF"/>
                </a:highlight>
              </a:rPr>
              <a:t>특정한 사용자의 가상버전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129896" y="6308154"/>
            <a:ext cx="48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20세 취준생 스트레스만땅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4167991" y="6851090"/>
            <a:ext cx="56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이지은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4167990" y="7323872"/>
            <a:ext cx="56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“</a:t>
            </a:r>
            <a:r>
              <a:rPr lang="en-US" sz="1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취업 스트레스로 폭식을 했더니 </a:t>
            </a:r>
            <a:endParaRPr sz="16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살이 불어나서 스트레스는 올라가고 </a:t>
            </a:r>
            <a:endParaRPr sz="16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자신감은 점점 떨어져서</a:t>
            </a:r>
            <a:endParaRPr sz="16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걱정이에요”</a:t>
            </a:r>
            <a:endParaRPr sz="16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4515942" y="9121488"/>
            <a:ext cx="18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Lee Ji-Eun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7991" y="9174820"/>
            <a:ext cx="213779" cy="21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8944" y="6816168"/>
            <a:ext cx="3333333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8472019" y="6327202"/>
            <a:ext cx="48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30세 직장인 예비신부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8510114" y="6870142"/>
            <a:ext cx="567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임나영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8510109" y="7342920"/>
            <a:ext cx="5676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“6개월 뒤 결혼을 앞두고 있는 예비신부입니다.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 일생일대 한번뿐인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결혼식을 위해서 다이어트를 해야하는데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도통 의지가 생기지 않고, 어떻게 해야 제가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목표하는만큼 뺄 수 있을지 모르겠어요.”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8858057" y="9124419"/>
            <a:ext cx="18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Im Na-young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0110" y="9177755"/>
            <a:ext cx="213779" cy="21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1062" y="6835215"/>
            <a:ext cx="3333333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12814133" y="6308154"/>
            <a:ext cx="48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40세 체계적인 다이어트를 원함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2852229" y="6851095"/>
            <a:ext cx="56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이보영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2735187" y="7258200"/>
            <a:ext cx="5531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“매일 식단마다 적정 칼로리를 체크 하는게 어려워서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식단관리에 소홀하게 돼요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하루하루 뭘 먹었는지 기록하고 변화하는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내 모습도 기록으로 남기고 싶어요.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그리고 좀 더 체계적으로 하기 위해서 </a:t>
            </a:r>
            <a:endParaRPr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식사시간을 정해서 먹고싶은데 자꾸 할일이 많아서 까먹게 되네요”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13200133" y="9105372"/>
            <a:ext cx="18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49485"/>
                </a:solidFill>
                <a:latin typeface="Do Hyeon"/>
                <a:ea typeface="Do Hyeon"/>
                <a:cs typeface="Do Hyeon"/>
                <a:sym typeface="Do Hyeon"/>
              </a:rPr>
              <a:t>Lee Bo-Young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52229" y="9158707"/>
            <a:ext cx="213779" cy="21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33181" y="6816168"/>
            <a:ext cx="3333333" cy="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5700" y="2684758"/>
            <a:ext cx="3299750" cy="33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27237" y="2608171"/>
            <a:ext cx="3380025" cy="3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55556" y="2727128"/>
            <a:ext cx="3292275" cy="3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-533400" y="228600"/>
            <a:ext cx="40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 기획의도, 타켓층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-119325" y="492600"/>
            <a:ext cx="2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02.페르소나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924906">
            <a:off x="832321" y="8278697"/>
            <a:ext cx="1198948" cy="155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BE7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/>
        </p:nvSpPr>
        <p:spPr>
          <a:xfrm rot="-5400000">
            <a:off x="-1494152" y="5361276"/>
            <a:ext cx="423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with nanda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571429" y="9256354"/>
            <a:ext cx="71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18600" y="8471047"/>
            <a:ext cx="1428571" cy="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1154183" y="5817283"/>
            <a:ext cx="1557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03. 시장분석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725" y="2315100"/>
            <a:ext cx="5225001" cy="52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